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860F74-F1F7-4551-8C11-9A25EF00D7A1}" v="10" dt="2026-01-16T14:50:28.595"/>
    <p1510:client id="{53D4F364-C02F-4773-82E6-0B9791ACA7CB}" v="3" dt="2026-01-16T12:32:21.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Lewis (Waldo Williams Primary School)" userId="c8c7fc59-d939-4384-80a3-109e053dead8" providerId="ADAL" clId="{0D860F74-F1F7-4551-8C11-9A25EF00D7A1}"/>
    <pc:docChg chg="modSld">
      <pc:chgData name="D Lewis (Waldo Williams Primary School)" userId="c8c7fc59-d939-4384-80a3-109e053dead8" providerId="ADAL" clId="{0D860F74-F1F7-4551-8C11-9A25EF00D7A1}" dt="2026-01-16T14:53:08.345" v="84" actId="113"/>
      <pc:docMkLst>
        <pc:docMk/>
      </pc:docMkLst>
      <pc:sldChg chg="addSp modSp mod">
        <pc:chgData name="D Lewis (Waldo Williams Primary School)" userId="c8c7fc59-d939-4384-80a3-109e053dead8" providerId="ADAL" clId="{0D860F74-F1F7-4551-8C11-9A25EF00D7A1}" dt="2026-01-16T14:53:08.345" v="84" actId="113"/>
        <pc:sldMkLst>
          <pc:docMk/>
          <pc:sldMk cId="0" sldId="256"/>
        </pc:sldMkLst>
        <pc:spChg chg="mod">
          <ac:chgData name="D Lewis (Waldo Williams Primary School)" userId="c8c7fc59-d939-4384-80a3-109e053dead8" providerId="ADAL" clId="{0D860F74-F1F7-4551-8C11-9A25EF00D7A1}" dt="2026-01-16T14:07:32.679" v="11" actId="20577"/>
          <ac:spMkLst>
            <pc:docMk/>
            <pc:sldMk cId="0" sldId="256"/>
            <ac:spMk id="2" creationId="{94DA89ED-A182-21DD-1E05-4B87BA3F1DFD}"/>
          </ac:spMkLst>
        </pc:spChg>
        <pc:spChg chg="mod">
          <ac:chgData name="D Lewis (Waldo Williams Primary School)" userId="c8c7fc59-d939-4384-80a3-109e053dead8" providerId="ADAL" clId="{0D860F74-F1F7-4551-8C11-9A25EF00D7A1}" dt="2026-01-16T14:52:52.280" v="82" actId="113"/>
          <ac:spMkLst>
            <pc:docMk/>
            <pc:sldMk cId="0" sldId="256"/>
            <ac:spMk id="3" creationId="{D925CD78-5F8E-CAFD-33E3-A5F5C2EC2E3A}"/>
          </ac:spMkLst>
        </pc:spChg>
        <pc:spChg chg="mod">
          <ac:chgData name="D Lewis (Waldo Williams Primary School)" userId="c8c7fc59-d939-4384-80a3-109e053dead8" providerId="ADAL" clId="{0D860F74-F1F7-4551-8C11-9A25EF00D7A1}" dt="2026-01-16T14:09:59.273" v="23" actId="20577"/>
          <ac:spMkLst>
            <pc:docMk/>
            <pc:sldMk cId="0" sldId="256"/>
            <ac:spMk id="4" creationId="{D591649A-6A18-F75E-0EE0-3EB2586B012B}"/>
          </ac:spMkLst>
        </pc:spChg>
        <pc:spChg chg="mod">
          <ac:chgData name="D Lewis (Waldo Williams Primary School)" userId="c8c7fc59-d939-4384-80a3-109e053dead8" providerId="ADAL" clId="{0D860F74-F1F7-4551-8C11-9A25EF00D7A1}" dt="2026-01-16T14:53:08.345" v="84" actId="113"/>
          <ac:spMkLst>
            <pc:docMk/>
            <pc:sldMk cId="0" sldId="256"/>
            <ac:spMk id="5" creationId="{987CE717-4184-4EDC-2E2C-237BB98C30A2}"/>
          </ac:spMkLst>
        </pc:spChg>
        <pc:spChg chg="mod">
          <ac:chgData name="D Lewis (Waldo Williams Primary School)" userId="c8c7fc59-d939-4384-80a3-109e053dead8" providerId="ADAL" clId="{0D860F74-F1F7-4551-8C11-9A25EF00D7A1}" dt="2026-01-16T14:44:23.651" v="66" actId="20577"/>
          <ac:spMkLst>
            <pc:docMk/>
            <pc:sldMk cId="0" sldId="256"/>
            <ac:spMk id="6" creationId="{7DED8D47-F0EA-7970-0099-E1D33FD5FA72}"/>
          </ac:spMkLst>
        </pc:spChg>
        <pc:spChg chg="mod">
          <ac:chgData name="D Lewis (Waldo Williams Primary School)" userId="c8c7fc59-d939-4384-80a3-109e053dead8" providerId="ADAL" clId="{0D860F74-F1F7-4551-8C11-9A25EF00D7A1}" dt="2026-01-16T14:41:28.524" v="25"/>
          <ac:spMkLst>
            <pc:docMk/>
            <pc:sldMk cId="0" sldId="256"/>
            <ac:spMk id="7" creationId="{193C33DA-559D-B60A-C06A-C4C59F948CE3}"/>
          </ac:spMkLst>
        </pc:spChg>
        <pc:picChg chg="add mod">
          <ac:chgData name="D Lewis (Waldo Williams Primary School)" userId="c8c7fc59-d939-4384-80a3-109e053dead8" providerId="ADAL" clId="{0D860F74-F1F7-4551-8C11-9A25EF00D7A1}" dt="2026-01-16T14:50:24.072" v="78" actId="1076"/>
          <ac:picMkLst>
            <pc:docMk/>
            <pc:sldMk cId="0" sldId="256"/>
            <ac:picMk id="9" creationId="{5238F0ED-4D46-A803-A5A9-BA2F8E3DB2BE}"/>
          </ac:picMkLst>
        </pc:picChg>
        <pc:picChg chg="mod">
          <ac:chgData name="D Lewis (Waldo Williams Primary School)" userId="c8c7fc59-d939-4384-80a3-109e053dead8" providerId="ADAL" clId="{0D860F74-F1F7-4551-8C11-9A25EF00D7A1}" dt="2026-01-16T14:50:28.593" v="79" actId="1076"/>
          <ac:picMkLst>
            <pc:docMk/>
            <pc:sldMk cId="0" sldId="256"/>
            <ac:picMk id="1028" creationId="{C50792BD-8929-428E-6593-EF5CB2BCA7E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B4171-4A3B-3D69-7AB7-25A9F2A9C6A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AF462315-0E88-58B8-C149-FA22974956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9192E391-B378-7DA9-700A-A9314D633B02}"/>
              </a:ext>
            </a:extLst>
          </p:cNvPr>
          <p:cNvSpPr txBox="1">
            <a:spLocks noGrp="1"/>
          </p:cNvSpPr>
          <p:nvPr>
            <p:ph type="dt" sz="half" idx="7"/>
          </p:nvPr>
        </p:nvSpPr>
        <p:spPr/>
        <p:txBody>
          <a:bodyPr/>
          <a:lstStyle>
            <a:lvl1pPr>
              <a:defRPr/>
            </a:lvl1pPr>
          </a:lstStyle>
          <a:p>
            <a:pPr lvl="0"/>
            <a:fld id="{CBCB8581-29A9-43AE-8552-65A8C023F4DE}" type="datetime1">
              <a:rPr lang="en-GB"/>
              <a:pPr lvl="0"/>
              <a:t>16/01/2026</a:t>
            </a:fld>
            <a:endParaRPr lang="en-GB"/>
          </a:p>
        </p:txBody>
      </p:sp>
      <p:sp>
        <p:nvSpPr>
          <p:cNvPr id="5" name="Footer Placeholder 4">
            <a:extLst>
              <a:ext uri="{FF2B5EF4-FFF2-40B4-BE49-F238E27FC236}">
                <a16:creationId xmlns:a16="http://schemas.microsoft.com/office/drawing/2014/main" id="{7AE53D31-CA8E-DA8E-801D-7672CD6D88F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72FC2F9-EAE2-2D49-2543-30A25FAEEE8F}"/>
              </a:ext>
            </a:extLst>
          </p:cNvPr>
          <p:cNvSpPr txBox="1">
            <a:spLocks noGrp="1"/>
          </p:cNvSpPr>
          <p:nvPr>
            <p:ph type="sldNum" sz="quarter" idx="8"/>
          </p:nvPr>
        </p:nvSpPr>
        <p:spPr/>
        <p:txBody>
          <a:bodyPr/>
          <a:lstStyle>
            <a:lvl1pPr>
              <a:defRPr/>
            </a:lvl1pPr>
          </a:lstStyle>
          <a:p>
            <a:pPr lvl="0"/>
            <a:fld id="{061ED5B5-BC94-4F76-9A87-B0D339EB5940}" type="slidenum">
              <a:t>‹#›</a:t>
            </a:fld>
            <a:endParaRPr lang="en-GB"/>
          </a:p>
        </p:txBody>
      </p:sp>
    </p:spTree>
    <p:extLst>
      <p:ext uri="{BB962C8B-B14F-4D97-AF65-F5344CB8AC3E}">
        <p14:creationId xmlns:p14="http://schemas.microsoft.com/office/powerpoint/2010/main" val="23633427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D8E14-26CE-59F4-6939-2BE6D73C9A69}"/>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DE76E89E-F4E4-3CE2-AF70-CD1CAF88D92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CA8FE-0BE7-4682-75E2-06D68C867E43}"/>
              </a:ext>
            </a:extLst>
          </p:cNvPr>
          <p:cNvSpPr txBox="1">
            <a:spLocks noGrp="1"/>
          </p:cNvSpPr>
          <p:nvPr>
            <p:ph type="dt" sz="half" idx="7"/>
          </p:nvPr>
        </p:nvSpPr>
        <p:spPr/>
        <p:txBody>
          <a:bodyPr/>
          <a:lstStyle>
            <a:lvl1pPr>
              <a:defRPr/>
            </a:lvl1pPr>
          </a:lstStyle>
          <a:p>
            <a:pPr lvl="0"/>
            <a:fld id="{AE7AECAA-5E69-48D8-A11B-76EFAE1ACB00}" type="datetime1">
              <a:rPr lang="en-GB"/>
              <a:pPr lvl="0"/>
              <a:t>16/01/2026</a:t>
            </a:fld>
            <a:endParaRPr lang="en-GB"/>
          </a:p>
        </p:txBody>
      </p:sp>
      <p:sp>
        <p:nvSpPr>
          <p:cNvPr id="5" name="Footer Placeholder 4">
            <a:extLst>
              <a:ext uri="{FF2B5EF4-FFF2-40B4-BE49-F238E27FC236}">
                <a16:creationId xmlns:a16="http://schemas.microsoft.com/office/drawing/2014/main" id="{9BBC40D9-C2F6-E6F9-09AB-D51BB5825B6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560D78F-EEEA-DD16-9418-B2E1E61D84CF}"/>
              </a:ext>
            </a:extLst>
          </p:cNvPr>
          <p:cNvSpPr txBox="1">
            <a:spLocks noGrp="1"/>
          </p:cNvSpPr>
          <p:nvPr>
            <p:ph type="sldNum" sz="quarter" idx="8"/>
          </p:nvPr>
        </p:nvSpPr>
        <p:spPr/>
        <p:txBody>
          <a:bodyPr/>
          <a:lstStyle>
            <a:lvl1pPr>
              <a:defRPr/>
            </a:lvl1pPr>
          </a:lstStyle>
          <a:p>
            <a:pPr lvl="0"/>
            <a:fld id="{E5C5080E-AAE8-4746-8B45-CF48F6856669}" type="slidenum">
              <a:t>‹#›</a:t>
            </a:fld>
            <a:endParaRPr lang="en-GB"/>
          </a:p>
        </p:txBody>
      </p:sp>
    </p:spTree>
    <p:extLst>
      <p:ext uri="{BB962C8B-B14F-4D97-AF65-F5344CB8AC3E}">
        <p14:creationId xmlns:p14="http://schemas.microsoft.com/office/powerpoint/2010/main" val="31748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15293-5373-BA0A-D1ED-1B367ABAED81}"/>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407280F9-95F5-95FB-7FAE-ACADBCE960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CFC9832F-AFFA-E81B-580C-FF3C6D0B0FA9}"/>
              </a:ext>
            </a:extLst>
          </p:cNvPr>
          <p:cNvSpPr txBox="1">
            <a:spLocks noGrp="1"/>
          </p:cNvSpPr>
          <p:nvPr>
            <p:ph type="dt" sz="half" idx="7"/>
          </p:nvPr>
        </p:nvSpPr>
        <p:spPr/>
        <p:txBody>
          <a:bodyPr/>
          <a:lstStyle>
            <a:lvl1pPr>
              <a:defRPr/>
            </a:lvl1pPr>
          </a:lstStyle>
          <a:p>
            <a:pPr lvl="0"/>
            <a:fld id="{033EA0DD-FC9B-4D2E-8A50-B455023B9DB1}" type="datetime1">
              <a:rPr lang="en-GB"/>
              <a:pPr lvl="0"/>
              <a:t>16/01/2026</a:t>
            </a:fld>
            <a:endParaRPr lang="en-GB"/>
          </a:p>
        </p:txBody>
      </p:sp>
      <p:sp>
        <p:nvSpPr>
          <p:cNvPr id="5" name="Footer Placeholder 4">
            <a:extLst>
              <a:ext uri="{FF2B5EF4-FFF2-40B4-BE49-F238E27FC236}">
                <a16:creationId xmlns:a16="http://schemas.microsoft.com/office/drawing/2014/main" id="{BB2924AE-A90A-56B9-21F2-BCD0EE7C479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DB2DA12-3E3F-04D7-73D9-30BD2692C6C8}"/>
              </a:ext>
            </a:extLst>
          </p:cNvPr>
          <p:cNvSpPr txBox="1">
            <a:spLocks noGrp="1"/>
          </p:cNvSpPr>
          <p:nvPr>
            <p:ph type="sldNum" sz="quarter" idx="8"/>
          </p:nvPr>
        </p:nvSpPr>
        <p:spPr/>
        <p:txBody>
          <a:bodyPr/>
          <a:lstStyle>
            <a:lvl1pPr>
              <a:defRPr/>
            </a:lvl1pPr>
          </a:lstStyle>
          <a:p>
            <a:pPr lvl="0"/>
            <a:fld id="{26CF866F-9DBA-4862-9142-9FFA2722AB25}" type="slidenum">
              <a:t>‹#›</a:t>
            </a:fld>
            <a:endParaRPr lang="en-GB"/>
          </a:p>
        </p:txBody>
      </p:sp>
    </p:spTree>
    <p:extLst>
      <p:ext uri="{BB962C8B-B14F-4D97-AF65-F5344CB8AC3E}">
        <p14:creationId xmlns:p14="http://schemas.microsoft.com/office/powerpoint/2010/main" val="1265932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51C1F-59D5-1E41-9277-690F9AD94122}"/>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F4EF92A-B976-8398-9122-24B86E04825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F9036D-94C5-F030-48FF-B0BC4FE25D8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5DAC45-6A0B-914B-3410-7E6470194A86}"/>
              </a:ext>
            </a:extLst>
          </p:cNvPr>
          <p:cNvSpPr txBox="1">
            <a:spLocks noGrp="1"/>
          </p:cNvSpPr>
          <p:nvPr>
            <p:ph type="dt" sz="half" idx="7"/>
          </p:nvPr>
        </p:nvSpPr>
        <p:spPr/>
        <p:txBody>
          <a:bodyPr/>
          <a:lstStyle>
            <a:lvl1pPr>
              <a:defRPr/>
            </a:lvl1pPr>
          </a:lstStyle>
          <a:p>
            <a:pPr lvl="0"/>
            <a:fld id="{FD83E93F-423E-42F6-898B-D370E5B76CD0}" type="datetime1">
              <a:rPr lang="en-GB"/>
              <a:pPr lvl="0"/>
              <a:t>16/01/2026</a:t>
            </a:fld>
            <a:endParaRPr lang="en-GB"/>
          </a:p>
        </p:txBody>
      </p:sp>
      <p:sp>
        <p:nvSpPr>
          <p:cNvPr id="6" name="Footer Placeholder 5">
            <a:extLst>
              <a:ext uri="{FF2B5EF4-FFF2-40B4-BE49-F238E27FC236}">
                <a16:creationId xmlns:a16="http://schemas.microsoft.com/office/drawing/2014/main" id="{2AE6F044-9014-BF25-D723-45734C1998F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8296A15-0368-BB45-DF51-4E0E520EBB7D}"/>
              </a:ext>
            </a:extLst>
          </p:cNvPr>
          <p:cNvSpPr txBox="1">
            <a:spLocks noGrp="1"/>
          </p:cNvSpPr>
          <p:nvPr>
            <p:ph type="sldNum" sz="quarter" idx="8"/>
          </p:nvPr>
        </p:nvSpPr>
        <p:spPr/>
        <p:txBody>
          <a:bodyPr/>
          <a:lstStyle>
            <a:lvl1pPr>
              <a:defRPr/>
            </a:lvl1pPr>
          </a:lstStyle>
          <a:p>
            <a:pPr lvl="0"/>
            <a:fld id="{E10E19B6-191A-40F6-ABFE-5CDCD9397DFA}" type="slidenum">
              <a:t>‹#›</a:t>
            </a:fld>
            <a:endParaRPr lang="en-GB"/>
          </a:p>
        </p:txBody>
      </p:sp>
    </p:spTree>
    <p:extLst>
      <p:ext uri="{BB962C8B-B14F-4D97-AF65-F5344CB8AC3E}">
        <p14:creationId xmlns:p14="http://schemas.microsoft.com/office/powerpoint/2010/main" val="2157800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CBEE-CB12-A2B4-6582-B64B77492E9C}"/>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7CE2EE6-EB9A-221D-46A4-40F23A71605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F271921D-74B5-D161-CED4-5190320520E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2D5B18-945A-DFC6-7196-A0E4EF76F67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3A306D78-4423-F378-A9F3-ED3D89C6E1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DED483-1AA1-5EFC-1616-2DFCFB3C2DC4}"/>
              </a:ext>
            </a:extLst>
          </p:cNvPr>
          <p:cNvSpPr txBox="1">
            <a:spLocks noGrp="1"/>
          </p:cNvSpPr>
          <p:nvPr>
            <p:ph type="dt" sz="half" idx="7"/>
          </p:nvPr>
        </p:nvSpPr>
        <p:spPr/>
        <p:txBody>
          <a:bodyPr/>
          <a:lstStyle>
            <a:lvl1pPr>
              <a:defRPr/>
            </a:lvl1pPr>
          </a:lstStyle>
          <a:p>
            <a:pPr lvl="0"/>
            <a:fld id="{9B6C2480-D96A-4DD7-B04C-9C0A33F6C9C8}" type="datetime1">
              <a:rPr lang="en-GB"/>
              <a:pPr lvl="0"/>
              <a:t>16/01/2026</a:t>
            </a:fld>
            <a:endParaRPr lang="en-GB"/>
          </a:p>
        </p:txBody>
      </p:sp>
      <p:sp>
        <p:nvSpPr>
          <p:cNvPr id="8" name="Footer Placeholder 7">
            <a:extLst>
              <a:ext uri="{FF2B5EF4-FFF2-40B4-BE49-F238E27FC236}">
                <a16:creationId xmlns:a16="http://schemas.microsoft.com/office/drawing/2014/main" id="{66E09F23-B8E7-AEA1-428D-C43B61E361B0}"/>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4FBB7DB-4162-FFE4-82C1-2976A18C74B8}"/>
              </a:ext>
            </a:extLst>
          </p:cNvPr>
          <p:cNvSpPr txBox="1">
            <a:spLocks noGrp="1"/>
          </p:cNvSpPr>
          <p:nvPr>
            <p:ph type="sldNum" sz="quarter" idx="8"/>
          </p:nvPr>
        </p:nvSpPr>
        <p:spPr/>
        <p:txBody>
          <a:bodyPr/>
          <a:lstStyle>
            <a:lvl1pPr>
              <a:defRPr/>
            </a:lvl1pPr>
          </a:lstStyle>
          <a:p>
            <a:pPr lvl="0"/>
            <a:fld id="{F98230B4-60B7-4CDF-A321-C6FEF156D775}" type="slidenum">
              <a:t>‹#›</a:t>
            </a:fld>
            <a:endParaRPr lang="en-GB"/>
          </a:p>
        </p:txBody>
      </p:sp>
    </p:spTree>
    <p:extLst>
      <p:ext uri="{BB962C8B-B14F-4D97-AF65-F5344CB8AC3E}">
        <p14:creationId xmlns:p14="http://schemas.microsoft.com/office/powerpoint/2010/main" val="3813486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27BCE-0B28-9B13-906F-43309E6B0BE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9E33F1E0-C234-9E88-F343-D3F3A5DFE9F8}"/>
              </a:ext>
            </a:extLst>
          </p:cNvPr>
          <p:cNvSpPr txBox="1">
            <a:spLocks noGrp="1"/>
          </p:cNvSpPr>
          <p:nvPr>
            <p:ph type="dt" sz="half" idx="7"/>
          </p:nvPr>
        </p:nvSpPr>
        <p:spPr/>
        <p:txBody>
          <a:bodyPr/>
          <a:lstStyle>
            <a:lvl1pPr>
              <a:defRPr/>
            </a:lvl1pPr>
          </a:lstStyle>
          <a:p>
            <a:pPr lvl="0"/>
            <a:fld id="{AE2FFE53-2285-4F93-B212-030F649A2F16}" type="datetime1">
              <a:rPr lang="en-GB"/>
              <a:pPr lvl="0"/>
              <a:t>16/01/2026</a:t>
            </a:fld>
            <a:endParaRPr lang="en-GB"/>
          </a:p>
        </p:txBody>
      </p:sp>
      <p:sp>
        <p:nvSpPr>
          <p:cNvPr id="4" name="Footer Placeholder 3">
            <a:extLst>
              <a:ext uri="{FF2B5EF4-FFF2-40B4-BE49-F238E27FC236}">
                <a16:creationId xmlns:a16="http://schemas.microsoft.com/office/drawing/2014/main" id="{D8AC69CF-EA14-CD4A-095F-DAD90326F73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BEFDE161-F0E7-9D6D-3BAB-3E454732D546}"/>
              </a:ext>
            </a:extLst>
          </p:cNvPr>
          <p:cNvSpPr txBox="1">
            <a:spLocks noGrp="1"/>
          </p:cNvSpPr>
          <p:nvPr>
            <p:ph type="sldNum" sz="quarter" idx="8"/>
          </p:nvPr>
        </p:nvSpPr>
        <p:spPr/>
        <p:txBody>
          <a:bodyPr/>
          <a:lstStyle>
            <a:lvl1pPr>
              <a:defRPr/>
            </a:lvl1pPr>
          </a:lstStyle>
          <a:p>
            <a:pPr lvl="0"/>
            <a:fld id="{460F73C8-F460-4A2F-90B0-088B9A9632C4}" type="slidenum">
              <a:t>‹#›</a:t>
            </a:fld>
            <a:endParaRPr lang="en-GB"/>
          </a:p>
        </p:txBody>
      </p:sp>
    </p:spTree>
    <p:extLst>
      <p:ext uri="{BB962C8B-B14F-4D97-AF65-F5344CB8AC3E}">
        <p14:creationId xmlns:p14="http://schemas.microsoft.com/office/powerpoint/2010/main" val="3607478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8922A8-9FB6-F0C2-9D8C-5F2504795AB7}"/>
              </a:ext>
            </a:extLst>
          </p:cNvPr>
          <p:cNvSpPr txBox="1">
            <a:spLocks noGrp="1"/>
          </p:cNvSpPr>
          <p:nvPr>
            <p:ph type="dt" sz="half" idx="7"/>
          </p:nvPr>
        </p:nvSpPr>
        <p:spPr/>
        <p:txBody>
          <a:bodyPr/>
          <a:lstStyle>
            <a:lvl1pPr>
              <a:defRPr/>
            </a:lvl1pPr>
          </a:lstStyle>
          <a:p>
            <a:pPr lvl="0"/>
            <a:fld id="{704F56D1-D9D1-49CF-ACC9-73A8F0A28F90}" type="datetime1">
              <a:rPr lang="en-GB"/>
              <a:pPr lvl="0"/>
              <a:t>16/01/2026</a:t>
            </a:fld>
            <a:endParaRPr lang="en-GB"/>
          </a:p>
        </p:txBody>
      </p:sp>
      <p:sp>
        <p:nvSpPr>
          <p:cNvPr id="3" name="Footer Placeholder 2">
            <a:extLst>
              <a:ext uri="{FF2B5EF4-FFF2-40B4-BE49-F238E27FC236}">
                <a16:creationId xmlns:a16="http://schemas.microsoft.com/office/drawing/2014/main" id="{B7BE4FF6-759B-5093-3F20-AC44EC9EA687}"/>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56E79BB8-DDE3-FD49-A81E-E45046A5BE1C}"/>
              </a:ext>
            </a:extLst>
          </p:cNvPr>
          <p:cNvSpPr txBox="1">
            <a:spLocks noGrp="1"/>
          </p:cNvSpPr>
          <p:nvPr>
            <p:ph type="sldNum" sz="quarter" idx="8"/>
          </p:nvPr>
        </p:nvSpPr>
        <p:spPr/>
        <p:txBody>
          <a:bodyPr/>
          <a:lstStyle>
            <a:lvl1pPr>
              <a:defRPr/>
            </a:lvl1pPr>
          </a:lstStyle>
          <a:p>
            <a:pPr lvl="0"/>
            <a:fld id="{74D7B4F2-55EE-4FDF-A4BF-8795D29D8A50}" type="slidenum">
              <a:t>‹#›</a:t>
            </a:fld>
            <a:endParaRPr lang="en-GB"/>
          </a:p>
        </p:txBody>
      </p:sp>
    </p:spTree>
    <p:extLst>
      <p:ext uri="{BB962C8B-B14F-4D97-AF65-F5344CB8AC3E}">
        <p14:creationId xmlns:p14="http://schemas.microsoft.com/office/powerpoint/2010/main" val="2936797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618FE-D710-6612-8F2D-BFDDBD16AB94}"/>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B109540-40E1-4009-12A5-FB955300D79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598858-D5F3-FF23-9C17-EC051CEEA4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C9703B4-E2DB-72B9-A41D-24AB3EF01555}"/>
              </a:ext>
            </a:extLst>
          </p:cNvPr>
          <p:cNvSpPr txBox="1">
            <a:spLocks noGrp="1"/>
          </p:cNvSpPr>
          <p:nvPr>
            <p:ph type="dt" sz="half" idx="7"/>
          </p:nvPr>
        </p:nvSpPr>
        <p:spPr/>
        <p:txBody>
          <a:bodyPr/>
          <a:lstStyle>
            <a:lvl1pPr>
              <a:defRPr/>
            </a:lvl1pPr>
          </a:lstStyle>
          <a:p>
            <a:pPr lvl="0"/>
            <a:fld id="{8EFB6874-01C6-49B8-A187-CE880B924184}" type="datetime1">
              <a:rPr lang="en-GB"/>
              <a:pPr lvl="0"/>
              <a:t>16/01/2026</a:t>
            </a:fld>
            <a:endParaRPr lang="en-GB"/>
          </a:p>
        </p:txBody>
      </p:sp>
      <p:sp>
        <p:nvSpPr>
          <p:cNvPr id="6" name="Footer Placeholder 5">
            <a:extLst>
              <a:ext uri="{FF2B5EF4-FFF2-40B4-BE49-F238E27FC236}">
                <a16:creationId xmlns:a16="http://schemas.microsoft.com/office/drawing/2014/main" id="{8AA2340D-674A-88EE-447E-48751C65751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BD87D09-02B6-6105-611A-4032BE6B450D}"/>
              </a:ext>
            </a:extLst>
          </p:cNvPr>
          <p:cNvSpPr txBox="1">
            <a:spLocks noGrp="1"/>
          </p:cNvSpPr>
          <p:nvPr>
            <p:ph type="sldNum" sz="quarter" idx="8"/>
          </p:nvPr>
        </p:nvSpPr>
        <p:spPr/>
        <p:txBody>
          <a:bodyPr/>
          <a:lstStyle>
            <a:lvl1pPr>
              <a:defRPr/>
            </a:lvl1pPr>
          </a:lstStyle>
          <a:p>
            <a:pPr lvl="0"/>
            <a:fld id="{71A61A13-06E6-4C4A-B311-19A4711E0F06}" type="slidenum">
              <a:t>‹#›</a:t>
            </a:fld>
            <a:endParaRPr lang="en-GB"/>
          </a:p>
        </p:txBody>
      </p:sp>
    </p:spTree>
    <p:extLst>
      <p:ext uri="{BB962C8B-B14F-4D97-AF65-F5344CB8AC3E}">
        <p14:creationId xmlns:p14="http://schemas.microsoft.com/office/powerpoint/2010/main" val="603971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A1F0A-A818-0B8A-A408-EC1803F12D9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332654FC-7A6D-FD20-8111-0300D5600294}"/>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09296B4D-367E-85F3-ABEA-5777C37E7B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6042FFF-8648-0887-32C3-EB50143A9EE3}"/>
              </a:ext>
            </a:extLst>
          </p:cNvPr>
          <p:cNvSpPr txBox="1">
            <a:spLocks noGrp="1"/>
          </p:cNvSpPr>
          <p:nvPr>
            <p:ph type="dt" sz="half" idx="7"/>
          </p:nvPr>
        </p:nvSpPr>
        <p:spPr/>
        <p:txBody>
          <a:bodyPr/>
          <a:lstStyle>
            <a:lvl1pPr>
              <a:defRPr/>
            </a:lvl1pPr>
          </a:lstStyle>
          <a:p>
            <a:pPr lvl="0"/>
            <a:fld id="{0036B165-F964-4680-8307-1EF6A1F01A13}" type="datetime1">
              <a:rPr lang="en-GB"/>
              <a:pPr lvl="0"/>
              <a:t>16/01/2026</a:t>
            </a:fld>
            <a:endParaRPr lang="en-GB"/>
          </a:p>
        </p:txBody>
      </p:sp>
      <p:sp>
        <p:nvSpPr>
          <p:cNvPr id="6" name="Footer Placeholder 5">
            <a:extLst>
              <a:ext uri="{FF2B5EF4-FFF2-40B4-BE49-F238E27FC236}">
                <a16:creationId xmlns:a16="http://schemas.microsoft.com/office/drawing/2014/main" id="{22DC5B33-246C-DFD9-1E6F-C4110EC6784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DDBFFD9-6EE4-1EE5-970A-0D1EA77A2710}"/>
              </a:ext>
            </a:extLst>
          </p:cNvPr>
          <p:cNvSpPr txBox="1">
            <a:spLocks noGrp="1"/>
          </p:cNvSpPr>
          <p:nvPr>
            <p:ph type="sldNum" sz="quarter" idx="8"/>
          </p:nvPr>
        </p:nvSpPr>
        <p:spPr/>
        <p:txBody>
          <a:bodyPr/>
          <a:lstStyle>
            <a:lvl1pPr>
              <a:defRPr/>
            </a:lvl1pPr>
          </a:lstStyle>
          <a:p>
            <a:pPr lvl="0"/>
            <a:fld id="{98BDC6EC-892D-4E33-BCDE-44EF5C316878}" type="slidenum">
              <a:t>‹#›</a:t>
            </a:fld>
            <a:endParaRPr lang="en-GB"/>
          </a:p>
        </p:txBody>
      </p:sp>
    </p:spTree>
    <p:extLst>
      <p:ext uri="{BB962C8B-B14F-4D97-AF65-F5344CB8AC3E}">
        <p14:creationId xmlns:p14="http://schemas.microsoft.com/office/powerpoint/2010/main" val="2029845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BD55A-B468-9B70-2675-6F2C14E0F05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E3E9F46E-D75D-FB30-137C-85A2CA592BA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1584F1-E3D2-6F59-2613-4D5B0AF6A0C7}"/>
              </a:ext>
            </a:extLst>
          </p:cNvPr>
          <p:cNvSpPr txBox="1">
            <a:spLocks noGrp="1"/>
          </p:cNvSpPr>
          <p:nvPr>
            <p:ph type="dt" sz="half" idx="7"/>
          </p:nvPr>
        </p:nvSpPr>
        <p:spPr/>
        <p:txBody>
          <a:bodyPr/>
          <a:lstStyle>
            <a:lvl1pPr>
              <a:defRPr/>
            </a:lvl1pPr>
          </a:lstStyle>
          <a:p>
            <a:pPr lvl="0"/>
            <a:fld id="{8EA21C19-5934-4988-AA1D-715E3A710D9E}" type="datetime1">
              <a:rPr lang="en-GB"/>
              <a:pPr lvl="0"/>
              <a:t>16/01/2026</a:t>
            </a:fld>
            <a:endParaRPr lang="en-GB"/>
          </a:p>
        </p:txBody>
      </p:sp>
      <p:sp>
        <p:nvSpPr>
          <p:cNvPr id="5" name="Footer Placeholder 4">
            <a:extLst>
              <a:ext uri="{FF2B5EF4-FFF2-40B4-BE49-F238E27FC236}">
                <a16:creationId xmlns:a16="http://schemas.microsoft.com/office/drawing/2014/main" id="{27DFEA2C-D799-A897-32B2-4F7D6ACB6D2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1BB3BD7-FF83-A37E-9E42-05096F816DCA}"/>
              </a:ext>
            </a:extLst>
          </p:cNvPr>
          <p:cNvSpPr txBox="1">
            <a:spLocks noGrp="1"/>
          </p:cNvSpPr>
          <p:nvPr>
            <p:ph type="sldNum" sz="quarter" idx="8"/>
          </p:nvPr>
        </p:nvSpPr>
        <p:spPr/>
        <p:txBody>
          <a:bodyPr/>
          <a:lstStyle>
            <a:lvl1pPr>
              <a:defRPr/>
            </a:lvl1pPr>
          </a:lstStyle>
          <a:p>
            <a:pPr lvl="0"/>
            <a:fld id="{AAA658A7-D9A6-40EF-A340-4862A6D62A38}" type="slidenum">
              <a:t>‹#›</a:t>
            </a:fld>
            <a:endParaRPr lang="en-GB"/>
          </a:p>
        </p:txBody>
      </p:sp>
    </p:spTree>
    <p:extLst>
      <p:ext uri="{BB962C8B-B14F-4D97-AF65-F5344CB8AC3E}">
        <p14:creationId xmlns:p14="http://schemas.microsoft.com/office/powerpoint/2010/main" val="394793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C54A3-99C1-8A97-66AC-CA3208481716}"/>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6D71171E-F4D3-11EA-B442-5801422FCC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148118-B311-E8C9-EEE1-C1EE7415B9FC}"/>
              </a:ext>
            </a:extLst>
          </p:cNvPr>
          <p:cNvSpPr txBox="1">
            <a:spLocks noGrp="1"/>
          </p:cNvSpPr>
          <p:nvPr>
            <p:ph type="dt" sz="half" idx="7"/>
          </p:nvPr>
        </p:nvSpPr>
        <p:spPr/>
        <p:txBody>
          <a:bodyPr/>
          <a:lstStyle>
            <a:lvl1pPr>
              <a:defRPr/>
            </a:lvl1pPr>
          </a:lstStyle>
          <a:p>
            <a:pPr lvl="0"/>
            <a:fld id="{F13A48F9-A9C7-42E9-8655-0C6DBBF3CA5F}" type="datetime1">
              <a:rPr lang="en-GB"/>
              <a:pPr lvl="0"/>
              <a:t>16/01/2026</a:t>
            </a:fld>
            <a:endParaRPr lang="en-GB"/>
          </a:p>
        </p:txBody>
      </p:sp>
      <p:sp>
        <p:nvSpPr>
          <p:cNvPr id="5" name="Footer Placeholder 4">
            <a:extLst>
              <a:ext uri="{FF2B5EF4-FFF2-40B4-BE49-F238E27FC236}">
                <a16:creationId xmlns:a16="http://schemas.microsoft.com/office/drawing/2014/main" id="{819D16DF-9506-845F-2E18-58920CEAFF7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FCB30F-5062-3640-05F9-BE4E9CE80998}"/>
              </a:ext>
            </a:extLst>
          </p:cNvPr>
          <p:cNvSpPr txBox="1">
            <a:spLocks noGrp="1"/>
          </p:cNvSpPr>
          <p:nvPr>
            <p:ph type="sldNum" sz="quarter" idx="8"/>
          </p:nvPr>
        </p:nvSpPr>
        <p:spPr/>
        <p:txBody>
          <a:bodyPr/>
          <a:lstStyle>
            <a:lvl1pPr>
              <a:defRPr/>
            </a:lvl1pPr>
          </a:lstStyle>
          <a:p>
            <a:pPr lvl="0"/>
            <a:fld id="{21E7A38E-B3CC-4EA2-B7EA-7D2C9F7F1928}" type="slidenum">
              <a:t>‹#›</a:t>
            </a:fld>
            <a:endParaRPr lang="en-GB"/>
          </a:p>
        </p:txBody>
      </p:sp>
    </p:spTree>
    <p:extLst>
      <p:ext uri="{BB962C8B-B14F-4D97-AF65-F5344CB8AC3E}">
        <p14:creationId xmlns:p14="http://schemas.microsoft.com/office/powerpoint/2010/main" val="2493214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70269A-B668-5E0A-D2A1-BFC97316A0D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EBB2246-DFD0-0458-F699-86157B4D3CF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71355B-6A5F-AED1-FD5A-9B120E29115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E5F7172-ABBC-4442-952C-2A3F0D0C6E47}" type="datetime1">
              <a:rPr lang="en-GB"/>
              <a:pPr lvl="0"/>
              <a:t>16/01/2026</a:t>
            </a:fld>
            <a:endParaRPr lang="en-GB"/>
          </a:p>
        </p:txBody>
      </p:sp>
      <p:sp>
        <p:nvSpPr>
          <p:cNvPr id="5" name="Footer Placeholder 4">
            <a:extLst>
              <a:ext uri="{FF2B5EF4-FFF2-40B4-BE49-F238E27FC236}">
                <a16:creationId xmlns:a16="http://schemas.microsoft.com/office/drawing/2014/main" id="{0106BDB1-0FCA-830F-6307-96E95D38410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F5ADE5F3-C56A-D738-601C-9E57766737D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60A07C94-6694-40B0-AE9C-08263F20E7B4}"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94DA89ED-A182-21DD-1E05-4B87BA3F1DFD}"/>
              </a:ext>
            </a:extLst>
          </p:cNvPr>
          <p:cNvSpPr txBox="1"/>
          <p:nvPr/>
        </p:nvSpPr>
        <p:spPr>
          <a:xfrm>
            <a:off x="3891014" y="2773001"/>
            <a:ext cx="4448473" cy="707882"/>
          </a:xfrm>
          <a:prstGeom prst="rect">
            <a:avLst/>
          </a:prstGeom>
          <a:noFill/>
          <a:ln w="57150" cap="flat">
            <a:solidFill>
              <a:srgbClr val="FFC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dirty="0">
                <a:solidFill>
                  <a:srgbClr val="000000"/>
                </a:solidFill>
                <a:uFillTx/>
                <a:latin typeface="NTFPreCursive" pitchFamily="66"/>
              </a:rPr>
              <a:t>Welcome to Dosbarth Dale!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Information for Parents/Guardians</a:t>
            </a:r>
          </a:p>
        </p:txBody>
      </p:sp>
      <p:sp>
        <p:nvSpPr>
          <p:cNvPr id="3" name="TextBox 5">
            <a:extLst>
              <a:ext uri="{FF2B5EF4-FFF2-40B4-BE49-F238E27FC236}">
                <a16:creationId xmlns:a16="http://schemas.microsoft.com/office/drawing/2014/main" id="{D925CD78-5F8E-CAFD-33E3-A5F5C2EC2E3A}"/>
              </a:ext>
            </a:extLst>
          </p:cNvPr>
          <p:cNvSpPr txBox="1"/>
          <p:nvPr/>
        </p:nvSpPr>
        <p:spPr>
          <a:xfrm>
            <a:off x="8422108" y="152366"/>
            <a:ext cx="3578989" cy="3847207"/>
          </a:xfrm>
          <a:prstGeom prst="rect">
            <a:avLst/>
          </a:prstGeom>
          <a:no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1" dirty="0">
                <a:solidFill>
                  <a:srgbClr val="000000"/>
                </a:solidFill>
                <a:latin typeface="NTFPreCursive" pitchFamily="66"/>
              </a:rPr>
              <a:t>Inquiry</a:t>
            </a:r>
          </a:p>
          <a:p>
            <a:r>
              <a:rPr lang="en-GB" sz="1600" dirty="0">
                <a:latin typeface="NTFPrint" panose="03000400000000000000" pitchFamily="66" charset="0"/>
              </a:rPr>
              <a:t>This term, the children will be exploring our new inquiry question: </a:t>
            </a:r>
            <a:r>
              <a:rPr lang="en-GB" sz="1600" i="1" dirty="0">
                <a:latin typeface="NTFPrint" panose="03000400000000000000" pitchFamily="66" charset="0"/>
              </a:rPr>
              <a:t>What makes places around the world special and unique?</a:t>
            </a:r>
            <a:r>
              <a:rPr lang="en-GB" sz="1600" dirty="0">
                <a:latin typeface="NTFPrint" panose="03000400000000000000" pitchFamily="66" charset="0"/>
              </a:rPr>
              <a:t> Through this learning, they will be developing their understanding of the world around them by comparing our local area of Haverfordwest with a very different environment — the rainforest.</a:t>
            </a:r>
          </a:p>
          <a:p>
            <a:r>
              <a:rPr lang="en-GB" sz="1600" dirty="0">
                <a:latin typeface="NTFPrint" panose="03000400000000000000" pitchFamily="66" charset="0"/>
              </a:rPr>
              <a:t>The children will investigate what makes each place unique, including the landscape, weather, plants and animals, buildings, and how people live. They will explore similarities and differences between our locality and a rainforest, helping them to understand how environments shape the way people live and care for the places around them.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NTFPreCursive" pitchFamily="66"/>
            </a:endParaRPr>
          </a:p>
        </p:txBody>
      </p:sp>
      <p:sp>
        <p:nvSpPr>
          <p:cNvPr id="4" name="TextBox 6">
            <a:extLst>
              <a:ext uri="{FF2B5EF4-FFF2-40B4-BE49-F238E27FC236}">
                <a16:creationId xmlns:a16="http://schemas.microsoft.com/office/drawing/2014/main" id="{D591649A-6A18-F75E-0EE0-3EB2586B012B}"/>
              </a:ext>
            </a:extLst>
          </p:cNvPr>
          <p:cNvSpPr txBox="1"/>
          <p:nvPr/>
        </p:nvSpPr>
        <p:spPr>
          <a:xfrm>
            <a:off x="190899" y="152366"/>
            <a:ext cx="3578989" cy="3416320"/>
          </a:xfrm>
          <a:prstGeom prst="rect">
            <a:avLst/>
          </a:prstGeom>
          <a:noFill/>
          <a:ln w="38103" cap="flat">
            <a:solidFill>
              <a:srgbClr val="FF0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Welcome/</a:t>
            </a:r>
            <a:r>
              <a:rPr lang="en-GB" sz="1800" b="1" i="0" u="none" strike="noStrike" kern="1200" cap="none" spc="0" baseline="0" dirty="0" err="1">
                <a:solidFill>
                  <a:srgbClr val="000000"/>
                </a:solidFill>
                <a:uFillTx/>
                <a:latin typeface="NTFPreCursive" pitchFamily="66"/>
              </a:rPr>
              <a:t>Croeso</a:t>
            </a:r>
            <a:r>
              <a:rPr lang="en-GB" sz="1800" b="1" i="0" u="none" strike="noStrike" kern="1200" cap="none" spc="0" baseline="0" dirty="0">
                <a:solidFill>
                  <a:srgbClr val="000000"/>
                </a:solidFill>
                <a:uFillTx/>
                <a:latin typeface="NTFPreCursive" pitchFamily="66"/>
              </a:rPr>
              <a:t>!</a:t>
            </a:r>
          </a:p>
          <a:p>
            <a:pPr lvl="0" algn="ctr">
              <a:defRPr sz="1800" b="0" i="0" u="none" strike="noStrike" kern="0" cap="none" spc="0" baseline="0">
                <a:solidFill>
                  <a:srgbClr val="000000"/>
                </a:solidFill>
                <a:uFillTx/>
              </a:defRPr>
            </a:pPr>
            <a:r>
              <a:rPr lang="en-GB" dirty="0">
                <a:solidFill>
                  <a:srgbClr val="000000"/>
                </a:solidFill>
                <a:latin typeface="NTFPreCursive" pitchFamily="66"/>
              </a:rPr>
              <a:t>I am Miss Lewis, and I will be your child’s class teacher. We will also be supported in class by Mrs </a:t>
            </a:r>
            <a:r>
              <a:rPr lang="en-GB" kern="0" dirty="0">
                <a:solidFill>
                  <a:srgbClr val="000000"/>
                </a:solidFill>
                <a:latin typeface="NTFPreCursive" pitchFamily="66"/>
              </a:rPr>
              <a:t>Watts</a:t>
            </a:r>
            <a:r>
              <a:rPr lang="en-GB" dirty="0">
                <a:solidFill>
                  <a:srgbClr val="000000"/>
                </a:solidFill>
                <a:latin typeface="NTFPreCursive" pitchFamily="66"/>
              </a:rPr>
              <a:t>. The school gate opens at 8:45am so that all pupils can be registered, and our day can start promptly at 8:50am.</a:t>
            </a:r>
          </a:p>
          <a:p>
            <a:pPr lvl="0" algn="ctr">
              <a:defRPr sz="1800" b="0" i="0" u="none" strike="noStrike" kern="0" cap="none" spc="0" baseline="0">
                <a:solidFill>
                  <a:srgbClr val="000000"/>
                </a:solidFill>
                <a:uFillTx/>
              </a:defRPr>
            </a:pPr>
            <a:r>
              <a:rPr lang="en-GB" dirty="0">
                <a:solidFill>
                  <a:srgbClr val="000000"/>
                </a:solidFill>
                <a:latin typeface="NTFPreCursive" pitchFamily="66"/>
              </a:rPr>
              <a:t> </a:t>
            </a:r>
            <a:r>
              <a:rPr lang="en-GB" kern="0" dirty="0">
                <a:solidFill>
                  <a:srgbClr val="000000"/>
                </a:solidFill>
                <a:latin typeface="NTFPreCursive" pitchFamily="66"/>
              </a:rPr>
              <a:t>I</a:t>
            </a:r>
            <a:r>
              <a:rPr lang="en-GB" dirty="0">
                <a:solidFill>
                  <a:srgbClr val="000000"/>
                </a:solidFill>
                <a:latin typeface="NTFPreCursive" pitchFamily="66"/>
              </a:rPr>
              <a:t>f your child is being collected by other than the usual person who collects them please telephone the office to let us know or alternatively let us know at the classroom door.</a:t>
            </a:r>
            <a:endParaRPr lang="en-GB" b="1" dirty="0">
              <a:solidFill>
                <a:srgbClr val="000000"/>
              </a:solidFill>
              <a:latin typeface="NTFPreCursive" pitchFamily="66"/>
            </a:endParaRPr>
          </a:p>
        </p:txBody>
      </p:sp>
      <p:sp>
        <p:nvSpPr>
          <p:cNvPr id="5" name="TextBox 7">
            <a:extLst>
              <a:ext uri="{FF2B5EF4-FFF2-40B4-BE49-F238E27FC236}">
                <a16:creationId xmlns:a16="http://schemas.microsoft.com/office/drawing/2014/main" id="{987CE717-4184-4EDC-2E2C-237BB98C30A2}"/>
              </a:ext>
            </a:extLst>
          </p:cNvPr>
          <p:cNvSpPr txBox="1"/>
          <p:nvPr/>
        </p:nvSpPr>
        <p:spPr>
          <a:xfrm>
            <a:off x="8422108" y="4279314"/>
            <a:ext cx="3578989" cy="1754326"/>
          </a:xfrm>
          <a:prstGeom prst="rect">
            <a:avLst/>
          </a:prstGeom>
          <a:noFill/>
          <a:ln w="38103" cap="flat">
            <a:solidFill>
              <a:srgbClr val="0070C0"/>
            </a:solidFill>
            <a:prstDash val="solid"/>
            <a:miter/>
          </a:ln>
        </p:spPr>
        <p:txBody>
          <a:bodyPr vert="horz" wrap="square" lIns="91440" tIns="45720" rIns="91440" bIns="45720" anchor="t" anchorCtr="0" compatLnSpc="1">
            <a:spAutoFit/>
          </a:bodyPr>
          <a:lstStyle/>
          <a:p>
            <a:pPr lvl="0" algn="ctr">
              <a:defRPr sz="1800" b="0" i="0" u="none" strike="noStrike" kern="0" cap="none" spc="0" baseline="0">
                <a:solidFill>
                  <a:srgbClr val="000000"/>
                </a:solidFill>
                <a:uFillTx/>
              </a:defRPr>
            </a:pPr>
            <a:r>
              <a:rPr lang="en-GB" b="1" dirty="0">
                <a:latin typeface="NTFPreCursivefGrey" panose="03000400000000000000" pitchFamily="66" charset="0"/>
              </a:rPr>
              <a:t>Swimming/P.E. Sessions</a:t>
            </a:r>
          </a:p>
          <a:p>
            <a:pPr lvl="0" algn="ctr">
              <a:defRPr sz="1800" b="0" i="0" u="none" strike="noStrike" kern="0" cap="none" spc="0" baseline="0">
                <a:solidFill>
                  <a:srgbClr val="000000"/>
                </a:solidFill>
                <a:uFillTx/>
              </a:defRPr>
            </a:pPr>
            <a:r>
              <a:rPr lang="en-GB" dirty="0">
                <a:solidFill>
                  <a:srgbClr val="000000"/>
                </a:solidFill>
                <a:latin typeface="NTFPreCursive" pitchFamily="66"/>
              </a:rPr>
              <a:t>Our PE sessions will take place on </a:t>
            </a:r>
            <a:r>
              <a:rPr lang="en-GB" b="1" dirty="0">
                <a:solidFill>
                  <a:srgbClr val="000000"/>
                </a:solidFill>
                <a:latin typeface="NTFPreCursive" pitchFamily="66"/>
              </a:rPr>
              <a:t>Mondays</a:t>
            </a:r>
            <a:r>
              <a:rPr lang="en-GB" dirty="0">
                <a:solidFill>
                  <a:srgbClr val="000000"/>
                </a:solidFill>
                <a:latin typeface="NTFPreCursive" pitchFamily="66"/>
              </a:rPr>
              <a:t>. Pupils will need to wear suitable attire and footwear for their PE </a:t>
            </a:r>
            <a:r>
              <a:rPr lang="en-GB" kern="0" dirty="0">
                <a:solidFill>
                  <a:srgbClr val="000000"/>
                </a:solidFill>
                <a:latin typeface="NTFPreCursive" pitchFamily="66"/>
              </a:rPr>
              <a:t>sessions</a:t>
            </a:r>
            <a:r>
              <a:rPr lang="en-GB" dirty="0">
                <a:solidFill>
                  <a:srgbClr val="000000"/>
                </a:solidFill>
                <a:latin typeface="NTFPreCursive" pitchFamily="66"/>
              </a:rPr>
              <a:t>.</a:t>
            </a:r>
          </a:p>
          <a:p>
            <a:pPr lvl="0" algn="ctr">
              <a:defRPr sz="1800" b="0" i="0" u="none" strike="noStrike" kern="0" cap="none" spc="0" baseline="0">
                <a:solidFill>
                  <a:srgbClr val="000000"/>
                </a:solidFill>
                <a:uFillTx/>
              </a:defRPr>
            </a:pPr>
            <a:r>
              <a:rPr lang="en-GB" dirty="0">
                <a:solidFill>
                  <a:srgbClr val="000000"/>
                </a:solidFill>
                <a:latin typeface="NTFPreCursive" pitchFamily="66"/>
              </a:rPr>
              <a:t>This half term the children will have swimming sessions on </a:t>
            </a:r>
            <a:r>
              <a:rPr lang="en-GB" b="1" dirty="0">
                <a:solidFill>
                  <a:srgbClr val="000000"/>
                </a:solidFill>
                <a:latin typeface="NTFPreCursive" pitchFamily="66"/>
              </a:rPr>
              <a:t>Thursday</a:t>
            </a:r>
            <a:r>
              <a:rPr lang="en-GB" dirty="0">
                <a:solidFill>
                  <a:srgbClr val="000000"/>
                </a:solidFill>
                <a:latin typeface="NTFPreCursive" pitchFamily="66"/>
              </a:rPr>
              <a:t> afternoons.</a:t>
            </a:r>
            <a:endParaRPr lang="en-GB" b="1" dirty="0">
              <a:solidFill>
                <a:srgbClr val="000000"/>
              </a:solidFill>
              <a:latin typeface="NTFPreCursivefGrey" panose="03000400000000000000" pitchFamily="66" charset="0"/>
            </a:endParaRPr>
          </a:p>
        </p:txBody>
      </p:sp>
      <p:sp>
        <p:nvSpPr>
          <p:cNvPr id="6" name="TextBox 9">
            <a:extLst>
              <a:ext uri="{FF2B5EF4-FFF2-40B4-BE49-F238E27FC236}">
                <a16:creationId xmlns:a16="http://schemas.microsoft.com/office/drawing/2014/main" id="{7DED8D47-F0EA-7970-0099-E1D33FD5FA72}"/>
              </a:ext>
            </a:extLst>
          </p:cNvPr>
          <p:cNvSpPr txBox="1"/>
          <p:nvPr/>
        </p:nvSpPr>
        <p:spPr>
          <a:xfrm>
            <a:off x="3883795" y="152366"/>
            <a:ext cx="4448473" cy="2215991"/>
          </a:xfrm>
          <a:prstGeom prst="rect">
            <a:avLst/>
          </a:prstGeom>
          <a:noFill/>
          <a:ln w="38103" cap="flat">
            <a:solidFill>
              <a:srgbClr val="FF00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Homework/Reading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500" i="0" u="none" strike="noStrike" kern="1200" cap="none" spc="0" baseline="0" dirty="0">
                <a:solidFill>
                  <a:srgbClr val="000000"/>
                </a:solidFill>
                <a:uFillTx/>
                <a:latin typeface="NTFPreCursive" pitchFamily="66"/>
              </a:rPr>
              <a:t>This term, we will be focusing on reading within the classroom through both guided reading and reciprocal reading sessions. Home reading books will be sent home every </a:t>
            </a:r>
            <a:r>
              <a:rPr lang="en-GB" sz="1500" b="1" i="0" u="none" strike="noStrike" kern="1200" cap="none" spc="0" baseline="0" dirty="0">
                <a:solidFill>
                  <a:srgbClr val="000000"/>
                </a:solidFill>
                <a:uFillTx/>
                <a:latin typeface="NTFPreCursive" pitchFamily="66"/>
              </a:rPr>
              <a:t>Monday</a:t>
            </a:r>
            <a:r>
              <a:rPr lang="en-GB" sz="1500" i="0" u="none" strike="noStrike" kern="1200" cap="none" spc="0" baseline="0" dirty="0">
                <a:solidFill>
                  <a:srgbClr val="000000"/>
                </a:solidFill>
                <a:uFillTx/>
                <a:latin typeface="NTFPreCursive" pitchFamily="66"/>
              </a:rPr>
              <a:t> and should be returned to school each </a:t>
            </a:r>
            <a:r>
              <a:rPr lang="en-GB" sz="1500" b="1" dirty="0">
                <a:solidFill>
                  <a:srgbClr val="000000"/>
                </a:solidFill>
                <a:latin typeface="NTFPreCursive" pitchFamily="66"/>
              </a:rPr>
              <a:t>Thursday</a:t>
            </a:r>
            <a:r>
              <a:rPr lang="en-GB" sz="1500" i="0" u="none" strike="noStrike" kern="1200" cap="none" spc="0" baseline="0" dirty="0">
                <a:solidFill>
                  <a:srgbClr val="000000"/>
                </a:solidFill>
                <a:uFillTx/>
                <a:latin typeface="NTFPreCursive" pitchFamily="66"/>
              </a:rPr>
              <a:t>. Pupils will continue to have their own ‘Reading for Pleasure’ book available to them in school.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500" i="0" u="none" strike="noStrike" kern="1200" cap="none" spc="0" baseline="0" dirty="0">
                <a:solidFill>
                  <a:srgbClr val="000000"/>
                </a:solidFill>
                <a:uFillTx/>
                <a:latin typeface="NTFPreCursive" pitchFamily="66"/>
              </a:rPr>
              <a:t>Please aim to read with your child as often as possible, as regular reading at home plays a vital role in supporting their progress and confidence.</a:t>
            </a:r>
          </a:p>
        </p:txBody>
      </p:sp>
      <p:sp>
        <p:nvSpPr>
          <p:cNvPr id="7" name="TextBox 11">
            <a:extLst>
              <a:ext uri="{FF2B5EF4-FFF2-40B4-BE49-F238E27FC236}">
                <a16:creationId xmlns:a16="http://schemas.microsoft.com/office/drawing/2014/main" id="{193C33DA-559D-B60A-C06A-C4C59F948CE3}"/>
              </a:ext>
            </a:extLst>
          </p:cNvPr>
          <p:cNvSpPr txBox="1"/>
          <p:nvPr/>
        </p:nvSpPr>
        <p:spPr>
          <a:xfrm>
            <a:off x="4012130" y="3654694"/>
            <a:ext cx="4206240" cy="2585323"/>
          </a:xfrm>
          <a:prstGeom prst="rect">
            <a:avLst/>
          </a:prstGeom>
          <a:noFill/>
          <a:ln w="38103" cap="flat">
            <a:solidFill>
              <a:srgbClr val="7030A0"/>
            </a:solidFill>
            <a:prstDash val="solid"/>
            <a:miter/>
          </a:ln>
        </p:spPr>
        <p:txBody>
          <a:bodyPr vert="horz" wrap="square" lIns="91440" tIns="45720" rIns="91440" bIns="45720" anchor="t" anchorCtr="1" compatLnSpc="1">
            <a:spAutoFit/>
          </a:bodyPr>
          <a:lstStyle/>
          <a:p>
            <a:pPr lvl="0" algn="ctr">
              <a:defRPr sz="1800" b="0" i="0" u="none" strike="noStrike" kern="0" cap="none" spc="0" baseline="0">
                <a:solidFill>
                  <a:srgbClr val="000000"/>
                </a:solidFill>
                <a:uFillTx/>
              </a:defRPr>
            </a:pPr>
            <a:r>
              <a:rPr lang="en-GB" sz="1800" b="1" i="0" u="none" strike="noStrike" kern="1200" cap="none" spc="0" baseline="0" dirty="0" err="1">
                <a:solidFill>
                  <a:srgbClr val="000000"/>
                </a:solidFill>
                <a:uFillTx/>
                <a:latin typeface="NTFPreCursive" pitchFamily="66"/>
              </a:rPr>
              <a:t>Communication</a:t>
            </a:r>
            <a:r>
              <a:rPr lang="en-GB" dirty="0" err="1">
                <a:solidFill>
                  <a:srgbClr val="000000"/>
                </a:solidFill>
                <a:latin typeface="NTFPreCursive" pitchFamily="66"/>
              </a:rPr>
              <a:t>I</a:t>
            </a:r>
            <a:r>
              <a:rPr lang="en-GB" dirty="0">
                <a:solidFill>
                  <a:srgbClr val="000000"/>
                </a:solidFill>
                <a:latin typeface="NTFPreCursive" pitchFamily="66"/>
              </a:rPr>
              <a:t> am usually available at the beginning/end of each day at the external classroom door. At other times </a:t>
            </a:r>
            <a:r>
              <a:rPr lang="en-GB" kern="0" dirty="0">
                <a:solidFill>
                  <a:srgbClr val="000000"/>
                </a:solidFill>
                <a:latin typeface="NTFPreCursive" pitchFamily="66"/>
              </a:rPr>
              <a:t>please telephone the office</a:t>
            </a:r>
            <a:r>
              <a:rPr lang="en-GB" dirty="0">
                <a:solidFill>
                  <a:srgbClr val="000000"/>
                </a:solidFill>
                <a:latin typeface="NTFPreCursive" pitchFamily="66"/>
              </a:rPr>
              <a:t> should you need to pass on any messages.</a:t>
            </a:r>
          </a:p>
          <a:p>
            <a:pPr lvl="0" algn="ctr">
              <a:defRPr sz="1800" b="0" i="0" u="none" strike="noStrike" kern="0" cap="none" spc="0" baseline="0">
                <a:solidFill>
                  <a:srgbClr val="000000"/>
                </a:solidFill>
                <a:uFillTx/>
              </a:defRPr>
            </a:pPr>
            <a:r>
              <a:rPr lang="en-GB" dirty="0">
                <a:solidFill>
                  <a:srgbClr val="000000"/>
                </a:solidFill>
                <a:latin typeface="NTFPreCursive" pitchFamily="66"/>
              </a:rPr>
              <a:t>All absences must be reported to the school office using the messaging service.</a:t>
            </a:r>
          </a:p>
          <a:p>
            <a:pPr lvl="0" algn="ctr">
              <a:defRPr sz="1800" b="0" i="0" u="none" strike="noStrike" kern="0" cap="none" spc="0" baseline="0">
                <a:solidFill>
                  <a:srgbClr val="000000"/>
                </a:solidFill>
                <a:uFillTx/>
              </a:defRPr>
            </a:pPr>
            <a:r>
              <a:rPr lang="en-GB" dirty="0">
                <a:solidFill>
                  <a:srgbClr val="000000"/>
                </a:solidFill>
                <a:latin typeface="NTFPreCursive" pitchFamily="66"/>
              </a:rPr>
              <a:t>Please follow our school </a:t>
            </a:r>
            <a:r>
              <a:rPr lang="en-GB" kern="0" dirty="0">
                <a:solidFill>
                  <a:srgbClr val="000000"/>
                </a:solidFill>
                <a:latin typeface="NTFPreCursive" pitchFamily="66"/>
              </a:rPr>
              <a:t>F</a:t>
            </a:r>
            <a:r>
              <a:rPr lang="en-GB" dirty="0">
                <a:solidFill>
                  <a:srgbClr val="000000"/>
                </a:solidFill>
                <a:latin typeface="NTFPreCursive" pitchFamily="66"/>
              </a:rPr>
              <a:t>acebook</a:t>
            </a:r>
            <a:r>
              <a:rPr lang="en-GB" kern="0" dirty="0">
                <a:solidFill>
                  <a:srgbClr val="000000"/>
                </a:solidFill>
                <a:latin typeface="NTFPreCursive" pitchFamily="66"/>
              </a:rPr>
              <a:t> </a:t>
            </a:r>
            <a:r>
              <a:rPr lang="en-GB" dirty="0">
                <a:solidFill>
                  <a:srgbClr val="000000"/>
                </a:solidFill>
                <a:latin typeface="NTFPreCursive" pitchFamily="66"/>
              </a:rPr>
              <a:t>page for regular updates/photos!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NTFPreCursive" pitchFamily="66"/>
            </a:endParaRPr>
          </a:p>
        </p:txBody>
      </p:sp>
      <p:sp>
        <p:nvSpPr>
          <p:cNvPr id="8" name="TextBox 13">
            <a:extLst>
              <a:ext uri="{FF2B5EF4-FFF2-40B4-BE49-F238E27FC236}">
                <a16:creationId xmlns:a16="http://schemas.microsoft.com/office/drawing/2014/main" id="{7D90F8D3-7868-1D49-CA62-D78813A9C9B6}"/>
              </a:ext>
            </a:extLst>
          </p:cNvPr>
          <p:cNvSpPr txBox="1"/>
          <p:nvPr/>
        </p:nvSpPr>
        <p:spPr>
          <a:xfrm>
            <a:off x="190899" y="3722574"/>
            <a:ext cx="3617494" cy="2708434"/>
          </a:xfrm>
          <a:prstGeom prst="rect">
            <a:avLst/>
          </a:prstGeom>
          <a:noFill/>
          <a:ln w="38103" cap="flat">
            <a:solidFill>
              <a:srgbClr val="FFFF00"/>
            </a:solidFill>
            <a:prstDash val="solid"/>
            <a:miter/>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Water/Snack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dirty="0">
                <a:solidFill>
                  <a:srgbClr val="000000"/>
                </a:solidFill>
                <a:latin typeface="NTFPreCursive" pitchFamily="66"/>
              </a:rPr>
              <a:t>Snack can be obtained from the fruit trolley free of charge, although we cannot always ensure your child’s preference is available. If preferred, your child can bring in their own </a:t>
            </a:r>
            <a:r>
              <a:rPr lang="en-GB" sz="1700" b="1" dirty="0">
                <a:solidFill>
                  <a:srgbClr val="000000"/>
                </a:solidFill>
                <a:latin typeface="NTFPreCursive" pitchFamily="66"/>
              </a:rPr>
              <a:t>healthy</a:t>
            </a:r>
            <a:r>
              <a:rPr lang="en-GB" sz="1700" dirty="0">
                <a:solidFill>
                  <a:srgbClr val="000000"/>
                </a:solidFill>
                <a:latin typeface="NTFPreCursive" pitchFamily="66"/>
              </a:rPr>
              <a:t> snack. It is important every child has a water bottle in school.</a:t>
            </a:r>
            <a:endParaRPr lang="en-GB" sz="1700" b="0"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dirty="0">
                <a:solidFill>
                  <a:srgbClr val="000000"/>
                </a:solidFill>
                <a:uFillTx/>
                <a:latin typeface="NTFPreCursive" pitchFamily="66"/>
              </a:rPr>
              <a:t>We have a water refilling station situated in the hall for pupils to use at break/lunchtimes.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dirty="0">
              <a:solidFill>
                <a:srgbClr val="000000"/>
              </a:solidFill>
              <a:uFillTx/>
              <a:latin typeface="NTFPreCursive" pitchFamily="66"/>
            </a:endParaRPr>
          </a:p>
        </p:txBody>
      </p:sp>
      <p:pic>
        <p:nvPicPr>
          <p:cNvPr id="10" name="Picture 4" descr="Fruit cartoon Stock Photos, Royalty Free Fruit cartoon Images |  Depositphotos">
            <a:extLst>
              <a:ext uri="{FF2B5EF4-FFF2-40B4-BE49-F238E27FC236}">
                <a16:creationId xmlns:a16="http://schemas.microsoft.com/office/drawing/2014/main" id="{EE42F976-9864-5CE3-FBD7-7F189FF44980}"/>
              </a:ext>
            </a:extLst>
          </p:cNvPr>
          <p:cNvPicPr>
            <a:picLocks noChangeAspect="1"/>
          </p:cNvPicPr>
          <p:nvPr/>
        </p:nvPicPr>
        <p:blipFill>
          <a:blip r:embed="rId2"/>
          <a:srcRect/>
          <a:stretch>
            <a:fillRect/>
          </a:stretch>
        </p:blipFill>
        <p:spPr>
          <a:xfrm>
            <a:off x="3034721" y="6113518"/>
            <a:ext cx="702207" cy="614433"/>
          </a:xfrm>
          <a:prstGeom prst="rect">
            <a:avLst/>
          </a:prstGeom>
          <a:noFill/>
          <a:ln cap="flat">
            <a:noFill/>
          </a:ln>
        </p:spPr>
      </p:pic>
      <p:pic>
        <p:nvPicPr>
          <p:cNvPr id="11" name="Picture 6" descr="Text Book Cartoon Character Stock ...">
            <a:extLst>
              <a:ext uri="{FF2B5EF4-FFF2-40B4-BE49-F238E27FC236}">
                <a16:creationId xmlns:a16="http://schemas.microsoft.com/office/drawing/2014/main" id="{5C465974-DBF0-BC14-94F2-852AF0BBA7E3}"/>
              </a:ext>
            </a:extLst>
          </p:cNvPr>
          <p:cNvPicPr>
            <a:picLocks noChangeAspect="1"/>
          </p:cNvPicPr>
          <p:nvPr/>
        </p:nvPicPr>
        <p:blipFill>
          <a:blip r:embed="rId3"/>
          <a:srcRect/>
          <a:stretch>
            <a:fillRect/>
          </a:stretch>
        </p:blipFill>
        <p:spPr>
          <a:xfrm rot="20024944">
            <a:off x="3742280" y="2329244"/>
            <a:ext cx="462691" cy="575486"/>
          </a:xfrm>
          <a:prstGeom prst="rect">
            <a:avLst/>
          </a:prstGeom>
          <a:noFill/>
          <a:ln cap="flat">
            <a:noFill/>
          </a:ln>
        </p:spPr>
      </p:pic>
      <p:pic>
        <p:nvPicPr>
          <p:cNvPr id="1028" name="Picture 4" descr="Facebook-logo - Wave Transit">
            <a:extLst>
              <a:ext uri="{FF2B5EF4-FFF2-40B4-BE49-F238E27FC236}">
                <a16:creationId xmlns:a16="http://schemas.microsoft.com/office/drawing/2014/main" id="{C50792BD-8929-428E-6593-EF5CB2BCA7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321" r="15903" b="861"/>
          <a:stretch/>
        </p:blipFill>
        <p:spPr bwMode="auto">
          <a:xfrm>
            <a:off x="5808876" y="5877799"/>
            <a:ext cx="615793" cy="553209"/>
          </a:xfrm>
          <a:prstGeom prst="ellipse">
            <a:avLst/>
          </a:prstGeom>
          <a:noFill/>
          <a:extLst>
            <a:ext uri="{909E8E84-426E-40DD-AFC4-6F175D3DCCD1}">
              <a14:hiddenFill xmlns:a14="http://schemas.microsoft.com/office/drawing/2010/main">
                <a:solidFill>
                  <a:srgbClr val="FFFFFF"/>
                </a:solidFill>
              </a14:hiddenFill>
            </a:ext>
          </a:extLst>
        </p:spPr>
      </p:pic>
      <p:pic>
        <p:nvPicPr>
          <p:cNvPr id="9" name="Picture 14" descr="A group of kids holding sports equipment&#10;&#10;AI-generated content may be incorrect.">
            <a:extLst>
              <a:ext uri="{FF2B5EF4-FFF2-40B4-BE49-F238E27FC236}">
                <a16:creationId xmlns:a16="http://schemas.microsoft.com/office/drawing/2014/main" id="{5238F0ED-4D46-A803-A5A9-BA2F8E3DB2BE}"/>
              </a:ext>
            </a:extLst>
          </p:cNvPr>
          <p:cNvPicPr>
            <a:picLocks noChangeAspect="1"/>
          </p:cNvPicPr>
          <p:nvPr/>
        </p:nvPicPr>
        <p:blipFill>
          <a:blip r:embed="rId5"/>
          <a:stretch>
            <a:fillRect/>
          </a:stretch>
        </p:blipFill>
        <p:spPr>
          <a:xfrm>
            <a:off x="9530947" y="6020069"/>
            <a:ext cx="1361309" cy="707882"/>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9C98D12BA36AB449A7286CD68C67E4E" ma:contentTypeVersion="11" ma:contentTypeDescription="Create a new document." ma:contentTypeScope="" ma:versionID="5a15858843bb4c5c41037acd684b8dc1">
  <xsd:schema xmlns:xsd="http://www.w3.org/2001/XMLSchema" xmlns:xs="http://www.w3.org/2001/XMLSchema" xmlns:p="http://schemas.microsoft.com/office/2006/metadata/properties" xmlns:ns2="c8c12a50-2735-43fc-a22e-5aab0041f65b" xmlns:ns3="0bd22ce3-6123-4c75-ae15-43608ab6f9a3" targetNamespace="http://schemas.microsoft.com/office/2006/metadata/properties" ma:root="true" ma:fieldsID="90052d1abc0dc9fec5a2eb2160c2c51f" ns2:_="" ns3:_="">
    <xsd:import namespace="c8c12a50-2735-43fc-a22e-5aab0041f65b"/>
    <xsd:import namespace="0bd22ce3-6123-4c75-ae15-43608ab6f9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c12a50-2735-43fc-a22e-5aab0041f6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d22ce3-6123-4c75-ae15-43608ab6f9a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cdd3081-26a5-4488-a129-3cc471230163}" ma:internalName="TaxCatchAll" ma:showField="CatchAllData" ma:web="0bd22ce3-6123-4c75-ae15-43608ab6f9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bd22ce3-6123-4c75-ae15-43608ab6f9a3" xsi:nil="true"/>
    <lcf76f155ced4ddcb4097134ff3c332f xmlns="c8c12a50-2735-43fc-a22e-5aab0041f65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39D04C-91AF-47DC-9CE5-A1A5A11E9B19}">
  <ds:schemaRefs>
    <ds:schemaRef ds:uri="http://schemas.microsoft.com/sharepoint/v3/contenttype/forms"/>
  </ds:schemaRefs>
</ds:datastoreItem>
</file>

<file path=customXml/itemProps2.xml><?xml version="1.0" encoding="utf-8"?>
<ds:datastoreItem xmlns:ds="http://schemas.openxmlformats.org/officeDocument/2006/customXml" ds:itemID="{42675C9E-62B4-492C-BDDD-4CDA6FA63A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c12a50-2735-43fc-a22e-5aab0041f65b"/>
    <ds:schemaRef ds:uri="0bd22ce3-6123-4c75-ae15-43608ab6f9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9D76E69-FD43-4963-BE44-22264718B29A}">
  <ds:schemaRefs>
    <ds:schemaRef ds:uri="http://purl.org/dc/terms/"/>
    <ds:schemaRef ds:uri="http://schemas.microsoft.com/office/2006/documentManagement/types"/>
    <ds:schemaRef ds:uri="http://purl.org/dc/dcmitype/"/>
    <ds:schemaRef ds:uri="c8c12a50-2735-43fc-a22e-5aab0041f65b"/>
    <ds:schemaRef ds:uri="http://purl.org/dc/elements/1.1/"/>
    <ds:schemaRef ds:uri="http://schemas.microsoft.com/office/2006/metadata/properties"/>
    <ds:schemaRef ds:uri="http://www.w3.org/XML/1998/namespace"/>
    <ds:schemaRef ds:uri="0bd22ce3-6123-4c75-ae15-43608ab6f9a3"/>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5882</TotalTime>
  <Words>472</Words>
  <Application>Microsoft Office PowerPoint</Application>
  <PresentationFormat>Widescreen</PresentationFormat>
  <Paragraphs>20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NTFPreCursive</vt:lpstr>
      <vt:lpstr>NTFPreCursivefGrey</vt:lpstr>
      <vt:lpstr>NTFPrint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Williams (Waldo Williams Primary School)</dc:creator>
  <cp:lastModifiedBy>D Lewis (Waldo Williams Primary School)</cp:lastModifiedBy>
  <cp:revision>12</cp:revision>
  <cp:lastPrinted>2024-09-06T07:56:05Z</cp:lastPrinted>
  <dcterms:created xsi:type="dcterms:W3CDTF">2024-09-05T08:43:26Z</dcterms:created>
  <dcterms:modified xsi:type="dcterms:W3CDTF">2026-01-16T14:53:10Z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0x010100C9C98D12BA36AB449A7286CD68C67E4E</vt:lpwstr>
  </property>
</Properties>
</file>